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1" r:id="rId1"/>
  </p:sldMasterIdLst>
  <p:notesMasterIdLst>
    <p:notesMasterId r:id="rId24"/>
  </p:notesMasterIdLst>
  <p:handoutMasterIdLst>
    <p:handoutMasterId r:id="rId25"/>
  </p:handoutMasterIdLst>
  <p:sldIdLst>
    <p:sldId id="285" r:id="rId2"/>
    <p:sldId id="287" r:id="rId3"/>
    <p:sldId id="288" r:id="rId4"/>
    <p:sldId id="306" r:id="rId5"/>
    <p:sldId id="307" r:id="rId6"/>
    <p:sldId id="308" r:id="rId7"/>
    <p:sldId id="309" r:id="rId8"/>
    <p:sldId id="294" r:id="rId9"/>
    <p:sldId id="295" r:id="rId10"/>
    <p:sldId id="310" r:id="rId11"/>
    <p:sldId id="311" r:id="rId12"/>
    <p:sldId id="312" r:id="rId13"/>
    <p:sldId id="297" r:id="rId14"/>
    <p:sldId id="313" r:id="rId15"/>
    <p:sldId id="289" r:id="rId16"/>
    <p:sldId id="300" r:id="rId17"/>
    <p:sldId id="301" r:id="rId18"/>
    <p:sldId id="302" r:id="rId19"/>
    <p:sldId id="304" r:id="rId20"/>
    <p:sldId id="303" r:id="rId21"/>
    <p:sldId id="305" r:id="rId22"/>
    <p:sldId id="29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9B589E2-3AFC-46FC-9F8B-8EA2B2628166}">
          <p14:sldIdLst>
            <p14:sldId id="285"/>
            <p14:sldId id="287"/>
            <p14:sldId id="288"/>
            <p14:sldId id="306"/>
            <p14:sldId id="307"/>
            <p14:sldId id="308"/>
            <p14:sldId id="309"/>
            <p14:sldId id="294"/>
            <p14:sldId id="295"/>
            <p14:sldId id="310"/>
            <p14:sldId id="311"/>
            <p14:sldId id="312"/>
            <p14:sldId id="297"/>
            <p14:sldId id="313"/>
            <p14:sldId id="289"/>
            <p14:sldId id="300"/>
            <p14:sldId id="301"/>
            <p14:sldId id="302"/>
            <p14:sldId id="304"/>
            <p14:sldId id="303"/>
            <p14:sldId id="305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0C15"/>
    <a:srgbClr val="7E2520"/>
    <a:srgbClr val="8E3B37"/>
    <a:srgbClr val="7D211A"/>
    <a:srgbClr val="7B1F1D"/>
    <a:srgbClr val="F1F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56" autoAdjust="0"/>
    <p:restoredTop sz="93605" autoAdjust="0"/>
  </p:normalViewPr>
  <p:slideViewPr>
    <p:cSldViewPr snapToGrid="0">
      <p:cViewPr varScale="1">
        <p:scale>
          <a:sx n="130" d="100"/>
          <a:sy n="130" d="100"/>
        </p:scale>
        <p:origin x="174" y="19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4022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6068752-E2E3-453B-ACDB-B74CC51C48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9B8BE0B-BE79-4982-8A49-BCB98F8B3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1A7-36EB-4A15-8569-8B385C29D22A}" type="datetimeFigureOut">
              <a:rPr lang="zh-CN" altLang="en-US" smtClean="0"/>
              <a:t>2022/4/23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4210BEA-C9C6-4DA5-B2AF-FAA23A40AB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E8FC75B-C7D3-4AE5-BCCF-BDDE0AFEE75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5D9BC1-8759-464C-BF58-D2230E3963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54625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1149F-94D7-437C-8F70-08C388688B36}" type="datetimeFigureOut">
              <a:rPr lang="zh-CN" altLang="en-US" smtClean="0"/>
              <a:t>2022/4/23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5443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36607-4A05-45D0-9BAE-9C795E5CB4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2322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54113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36607-4A05-45D0-9BAE-9C795E5CB43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919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3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70118A-9745-46AD-B779-CB70155E8138}" type="datetimeFigureOut">
              <a:rPr lang="zh-CN" altLang="en-US" smtClean="0"/>
              <a:t>2022/4/23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1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" t="41417" r="2467" b="12909"/>
          <a:stretch/>
        </p:blipFill>
        <p:spPr>
          <a:xfrm>
            <a:off x="-6096" y="-13075"/>
            <a:ext cx="12198096" cy="3311129"/>
          </a:xfrm>
          <a:prstGeom prst="rect">
            <a:avLst/>
          </a:prstGeom>
        </p:spPr>
      </p:pic>
      <p:pic>
        <p:nvPicPr>
          <p:cNvPr id="14" name="图片 6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058" y="1887283"/>
            <a:ext cx="1807683" cy="1673520"/>
          </a:xfrm>
          <a:prstGeom prst="rect">
            <a:avLst/>
          </a:prstGeom>
        </p:spPr>
      </p:pic>
      <p:sp>
        <p:nvSpPr>
          <p:cNvPr id="15" name="圆角矩形 10"/>
          <p:cNvSpPr/>
          <p:nvPr userDrawn="1"/>
        </p:nvSpPr>
        <p:spPr>
          <a:xfrm>
            <a:off x="0" y="3284116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6679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657" y="1782136"/>
            <a:ext cx="10559143" cy="4085264"/>
          </a:xfrm>
          <a:prstGeom prst="rect">
            <a:avLst/>
          </a:prstGeom>
        </p:spPr>
        <p:txBody>
          <a:bodyPr/>
          <a:lstStyle>
            <a:lvl1pPr marL="384048" indent="-384048">
              <a:buFont typeface="Wingdings" panose="05000000000000000000" pitchFamily="2" charset="2"/>
              <a:buChar char="Ø"/>
              <a:defRPr sz="2000"/>
            </a:lvl1pPr>
            <a:lvl2pPr marL="914400" indent="-384048">
              <a:buFont typeface="Wingdings" panose="05000000000000000000" pitchFamily="2" charset="2"/>
              <a:buChar char="Ø"/>
              <a:defRPr sz="1800" i="0"/>
            </a:lvl2pPr>
            <a:lvl3pPr marL="1371600" indent="-384048">
              <a:buFont typeface="Wingdings" panose="05000000000000000000" pitchFamily="2" charset="2"/>
              <a:buChar char="Ø"/>
              <a:defRPr sz="1600"/>
            </a:lvl3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0" y="241633"/>
            <a:ext cx="9601200" cy="6841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5" name="圆角矩形 14"/>
          <p:cNvSpPr/>
          <p:nvPr userDrawn="1"/>
        </p:nvSpPr>
        <p:spPr>
          <a:xfrm>
            <a:off x="-6096" y="872799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组合 20"/>
          <p:cNvGrpSpPr/>
          <p:nvPr userDrawn="1"/>
        </p:nvGrpSpPr>
        <p:grpSpPr>
          <a:xfrm>
            <a:off x="10352072" y="129938"/>
            <a:ext cx="1743469" cy="662336"/>
            <a:chOff x="9819640" y="-11075"/>
            <a:chExt cx="2297470" cy="872799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9640" y="-11075"/>
              <a:ext cx="895203" cy="872799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F5994C84-AF11-407B-9992-0C12067A280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6400"/>
                      </a14:imgEffect>
                    </a14:imgLayer>
                  </a14:imgProps>
                </a:ext>
              </a:extLst>
            </a:blip>
            <a:srcRect l="30447"/>
            <a:stretch/>
          </p:blipFill>
          <p:spPr>
            <a:xfrm>
              <a:off x="10669123" y="143580"/>
              <a:ext cx="1447987" cy="6171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51269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100000">
              <a:srgbClr val="F1F2F6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t="36907" b="14356"/>
          <a:stretch/>
        </p:blipFill>
        <p:spPr>
          <a:xfrm>
            <a:off x="-48002" y="-93452"/>
            <a:ext cx="12278188" cy="3366016"/>
          </a:xfrm>
          <a:prstGeom prst="rect">
            <a:avLst/>
          </a:prstGeom>
          <a:noFill/>
          <a:effectLst>
            <a:glow>
              <a:schemeClr val="accent1">
                <a:alpha val="99000"/>
              </a:schemeClr>
            </a:glow>
            <a:reflection endPos="0" dist="50800" dir="5400000" sy="-100000" algn="bl" rotWithShape="0"/>
            <a:softEdge rad="63500"/>
          </a:effectLst>
        </p:spPr>
      </p:pic>
      <p:sp>
        <p:nvSpPr>
          <p:cNvPr id="11" name="圆角矩形 10"/>
          <p:cNvSpPr/>
          <p:nvPr userDrawn="1"/>
        </p:nvSpPr>
        <p:spPr>
          <a:xfrm>
            <a:off x="0" y="3235988"/>
            <a:ext cx="12198096" cy="52948"/>
          </a:xfrm>
          <a:prstGeom prst="roundRect">
            <a:avLst/>
          </a:prstGeom>
          <a:solidFill>
            <a:srgbClr val="9C0C15"/>
          </a:solidFill>
          <a:ln>
            <a:solidFill>
              <a:srgbClr val="9C0C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910478" y="3458084"/>
            <a:ext cx="8361229" cy="12347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Subtitle 2"/>
          <p:cNvSpPr txBox="1">
            <a:spLocks/>
          </p:cNvSpPr>
          <p:nvPr userDrawn="1"/>
        </p:nvSpPr>
        <p:spPr>
          <a:xfrm>
            <a:off x="2679905" y="4841651"/>
            <a:ext cx="6831673" cy="10862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70118A-9745-46AD-B779-CB70155E8138}" type="datetimeFigureOut">
              <a:rPr lang="zh-CN" altLang="en-US" smtClean="0"/>
              <a:t>2022/4/23</a:t>
            </a:fld>
            <a:endParaRPr lang="zh-CN" alt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35D990-D27F-4F2C-9FEA-C8DF9BEEB4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6096" y="6552045"/>
            <a:ext cx="12208256" cy="307777"/>
            <a:chOff x="-337453" y="7423512"/>
            <a:chExt cx="12418449" cy="540268"/>
          </a:xfrm>
        </p:grpSpPr>
        <p:pic>
          <p:nvPicPr>
            <p:cNvPr id="18" name="Picture 24" descr="aaaa004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2821" y="7475260"/>
              <a:ext cx="12192000" cy="39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 Box 17"/>
            <p:cNvSpPr txBox="1">
              <a:spLocks noChangeArrowheads="1"/>
            </p:cNvSpPr>
            <p:nvPr userDrawn="1"/>
          </p:nvSpPr>
          <p:spPr bwMode="auto">
            <a:xfrm>
              <a:off x="-337453" y="7423512"/>
              <a:ext cx="12418449" cy="540268"/>
            </a:xfrm>
            <a:prstGeom prst="rect">
              <a:avLst/>
            </a:prstGeom>
            <a:solidFill>
              <a:srgbClr val="7E2520"/>
            </a:solidFill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altLang="zh-CN" sz="1400" b="1" i="1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b="1" i="1" baseline="0" dirty="0">
                  <a:solidFill>
                    <a:schemeClr val="bg1"/>
                  </a:solidFill>
                </a:rPr>
                <a:t>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山东大学计算机科学与技术学院  体系结构与嵌入式系统研究中心</a:t>
              </a:r>
              <a:endParaRPr lang="zh-CN" altLang="zh-CN" sz="14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6036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2" r:id="rId1"/>
    <p:sldLayoutId id="2147483923" r:id="rId2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36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00251" y="3828475"/>
            <a:ext cx="10509157" cy="1234739"/>
          </a:xfrm>
        </p:spPr>
        <p:txBody>
          <a:bodyPr/>
          <a:lstStyle/>
          <a:p>
            <a:r>
              <a:rPr lang="en-US" altLang="zh-CN" sz="2800" b="1" dirty="0" err="1">
                <a:latin typeface="+mn-lt"/>
              </a:rPr>
              <a:t>WiscKey</a:t>
            </a:r>
            <a:r>
              <a:rPr lang="en-US" altLang="zh-CN" sz="2800" b="1" dirty="0">
                <a:latin typeface="+mn-lt"/>
              </a:rPr>
              <a:t>: Separating Keys from Values </a:t>
            </a:r>
            <a:br>
              <a:rPr lang="en-US" altLang="zh-CN" sz="2800" b="1" dirty="0">
                <a:latin typeface="+mn-lt"/>
              </a:rPr>
            </a:br>
            <a:r>
              <a:rPr lang="en-US" altLang="zh-CN" sz="2800" b="1" dirty="0">
                <a:latin typeface="+mn-lt"/>
              </a:rPr>
              <a:t>in SSD-Conscious Storage</a:t>
            </a:r>
            <a:br>
              <a:rPr lang="en-US" altLang="zh-CN" sz="2800" b="1" dirty="0">
                <a:latin typeface="+mn-lt"/>
              </a:rPr>
            </a:br>
            <a:endParaRPr lang="zh-CN" altLang="en-US" sz="2800" b="1" dirty="0">
              <a:latin typeface="+mn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40531" y="5223615"/>
            <a:ext cx="6831673" cy="1086237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USENIX 2016</a:t>
            </a:r>
          </a:p>
          <a:p>
            <a:endParaRPr lang="en-US" altLang="zh-CN" dirty="0"/>
          </a:p>
          <a:p>
            <a:r>
              <a:rPr lang="en-US" altLang="zh-CN" dirty="0" err="1"/>
              <a:t>Lanyue</a:t>
            </a:r>
            <a:r>
              <a:rPr lang="en-US" altLang="zh-CN" dirty="0"/>
              <a:t> Lu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2572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11084560" cy="4417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2: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LevleDB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上通过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Compaction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来进行垃圾收集，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Wisckey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中键值分离，值存储在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vlog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中，怎么进行垃圾收集？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zh-CN" dirty="0"/>
              <a:t>把</a:t>
            </a:r>
            <a:r>
              <a:rPr lang="en-US" altLang="zh-CN" dirty="0"/>
              <a:t>vlog</a:t>
            </a:r>
            <a:r>
              <a:rPr lang="zh-CN" altLang="zh-CN" dirty="0"/>
              <a:t>分为</a:t>
            </a:r>
            <a:r>
              <a:rPr lang="en-US" altLang="zh-CN" dirty="0"/>
              <a:t>head </a:t>
            </a:r>
            <a:r>
              <a:rPr lang="zh-CN" altLang="zh-CN" dirty="0"/>
              <a:t>和 </a:t>
            </a:r>
            <a:r>
              <a:rPr lang="en-US" altLang="zh-CN" dirty="0"/>
              <a:t>tail </a:t>
            </a:r>
            <a:r>
              <a:rPr lang="zh-CN" altLang="zh-CN" dirty="0"/>
              <a:t>， 每次从</a:t>
            </a:r>
            <a:r>
              <a:rPr lang="en-US" altLang="zh-CN" dirty="0"/>
              <a:t>tail </a:t>
            </a:r>
            <a:r>
              <a:rPr lang="zh-CN" altLang="zh-CN" dirty="0"/>
              <a:t>读取一个块（几个</a:t>
            </a:r>
            <a:r>
              <a:rPr lang="en-US" altLang="zh-CN" dirty="0"/>
              <a:t>MB</a:t>
            </a:r>
            <a:r>
              <a:rPr lang="zh-CN" altLang="zh-CN" dirty="0"/>
              <a:t>），块包含了一大堆的</a:t>
            </a:r>
            <a:r>
              <a:rPr lang="en-US" altLang="zh-CN" dirty="0"/>
              <a:t>KV</a:t>
            </a:r>
            <a:r>
              <a:rPr lang="zh-CN" altLang="zh-CN" dirty="0"/>
              <a:t>（实际上是 </a:t>
            </a:r>
            <a:r>
              <a:rPr lang="en-US" altLang="zh-CN" dirty="0"/>
              <a:t>key size, value size, key , value</a:t>
            </a:r>
            <a:r>
              <a:rPr lang="zh-CN" altLang="zh-CN" dirty="0"/>
              <a:t>集合），检查</a:t>
            </a:r>
            <a:r>
              <a:rPr lang="en-US" altLang="zh-CN" dirty="0"/>
              <a:t>Key</a:t>
            </a:r>
            <a:r>
              <a:rPr lang="zh-CN" altLang="zh-CN" dirty="0"/>
              <a:t>是否删除或被重写，如果是，把</a:t>
            </a:r>
            <a:r>
              <a:rPr lang="en-US" altLang="zh-CN" dirty="0"/>
              <a:t>KV</a:t>
            </a:r>
            <a:r>
              <a:rPr lang="zh-CN" altLang="zh-CN" dirty="0"/>
              <a:t>删除，释放空间，更新尾部；如果不是，把</a:t>
            </a:r>
            <a:r>
              <a:rPr lang="en-US" altLang="zh-CN" dirty="0"/>
              <a:t>KV append</a:t>
            </a:r>
            <a:r>
              <a:rPr lang="zh-CN" altLang="zh-CN" dirty="0"/>
              <a:t>到</a:t>
            </a:r>
            <a:r>
              <a:rPr lang="en-US" altLang="zh-CN" dirty="0"/>
              <a:t>head</a:t>
            </a:r>
            <a:r>
              <a:rPr lang="zh-CN" altLang="zh-CN" dirty="0"/>
              <a:t>端。</a:t>
            </a:r>
          </a:p>
          <a:p>
            <a:pPr>
              <a:lnSpc>
                <a:spcPct val="150000"/>
              </a:lnSpc>
            </a:pPr>
            <a:endParaRPr lang="en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A158589-D19A-4A97-9E04-6BB6938F4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424" y="4798201"/>
            <a:ext cx="3990594" cy="155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89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11084560" cy="459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3: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Crash consistency</a:t>
            </a:r>
          </a:p>
          <a:p>
            <a:pPr lvl="1">
              <a:lnSpc>
                <a:spcPct val="150000"/>
              </a:lnSpc>
            </a:pPr>
            <a:endParaRPr lang="en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WiscKey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为了保证系统崩溃时的一致性，使用了现代文件系统（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ext4/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btrfs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xfs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等）的一个特性：追加写不会产生垃圾，只可能在尾部缺少一些数据。在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WiscKey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中这个特性意味着：如果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 X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在一次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crash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后从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ValueLog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中丢失了，那么所有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后面写入的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就都丢了（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不在，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不在）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如果用户配置了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sync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WiscKey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会在每次写完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ValueLog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后，写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LSM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前，调用一次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fsync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472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11084560" cy="4090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4: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</a:t>
            </a:r>
          </a:p>
          <a:p>
            <a:pPr lvl="1">
              <a:lnSpc>
                <a:spcPct val="150000"/>
              </a:lnSpc>
            </a:pPr>
            <a:endParaRPr lang="en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如果每次都要通过系统调用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写入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vlog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里，会产生很大的开销，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Wisckey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实现了一个缓冲区，缓冲区满了再向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vlog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里写入。读取的时候先从缓冲区里读取。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恢复：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WiscKey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LSM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中存储了一条记录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&lt;‘head’, head-vlog-offset&gt;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，在打开一个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时就可以从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head-vlog-offset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处开始恢复数据而不必扫描整个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vlog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068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WiscKey</a:t>
            </a:r>
            <a:endParaRPr lang="en-US" altLang="zh-C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11084560" cy="4806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目标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低写放大率。写放大会引入额外的不必要写操作。尽管与硬盘驱动器相比，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设备具有更高的带宽，但是较大的写放大会占用大部分写带宽（通常不超过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％），并且由于擦除周期有限，还会缩短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的使用寿命。因此，重要的是最小化写放大，以提高工作负载性能和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寿命。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zh-CN" dirty="0"/>
              <a:t>低读放大。大的读取放大会导致两个问题。首先，通过为每个查询发出多次读取，大大降低了查询的吞吐量。其次，大量数据加载到内存中会降低缓存的效率。</a:t>
            </a:r>
            <a:r>
              <a:rPr lang="en-US" altLang="zh-CN" dirty="0" err="1"/>
              <a:t>WiscKey</a:t>
            </a:r>
            <a:r>
              <a:rPr lang="zh-CN" altLang="zh-CN" dirty="0"/>
              <a:t>的目标是进行较小的读取放大，以加快查找速度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184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WiscKey</a:t>
            </a:r>
            <a:endParaRPr lang="en-US" altLang="zh-C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11084560" cy="6277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目标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200000"/>
              </a:lnSpc>
              <a:buAutoNum type="arabicPeriod" startAt="3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优化。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WiscKey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通过将其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I/O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模式与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设备的性能特征进行匹配而针对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设备进行了优化。具体来说，有效利用顺序写入和并行随机读取，以便应用程序可以充分利用设备的带宽。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200000"/>
              </a:lnSpc>
              <a:buFontTx/>
              <a:buAutoNum type="arabicPeriod" startAt="3"/>
            </a:pPr>
            <a:r>
              <a:rPr lang="zh-CN" altLang="zh-CN" dirty="0"/>
              <a:t>功能丰富的</a:t>
            </a:r>
            <a:r>
              <a:rPr lang="en-US" altLang="zh-CN" dirty="0"/>
              <a:t>API.  </a:t>
            </a:r>
            <a:r>
              <a:rPr lang="en-US" altLang="zh-CN" dirty="0" err="1"/>
              <a:t>WiscKey</a:t>
            </a:r>
            <a:r>
              <a:rPr lang="zh-CN" altLang="zh-CN" dirty="0"/>
              <a:t>旨在提供那些使得</a:t>
            </a:r>
            <a:r>
              <a:rPr lang="en-US" altLang="zh-CN" dirty="0" err="1"/>
              <a:t>LSMtree</a:t>
            </a:r>
            <a:r>
              <a:rPr lang="zh-CN" altLang="zh-CN" dirty="0"/>
              <a:t>变得被大众广泛使用的特性，如范围查询和快照。范围查询允许扫描键值对的连续序列。快照允许在特定时间捕获数据库的状态，然后对状态进行查找。</a:t>
            </a:r>
            <a:endParaRPr lang="en-US" altLang="zh-CN" dirty="0"/>
          </a:p>
          <a:p>
            <a:pPr marL="914400" lvl="1" indent="-457200">
              <a:lnSpc>
                <a:spcPct val="200000"/>
              </a:lnSpc>
              <a:buFontTx/>
              <a:buAutoNum type="arabicPeriod" startAt="3"/>
            </a:pPr>
            <a:r>
              <a:rPr lang="zh-CN" altLang="zh-CN" dirty="0"/>
              <a:t>实际的键值大小。</a:t>
            </a:r>
            <a:r>
              <a:rPr lang="en-US" altLang="zh-CN" dirty="0"/>
              <a:t>Key</a:t>
            </a:r>
            <a:r>
              <a:rPr lang="zh-CN" altLang="zh-CN" dirty="0"/>
              <a:t>的</a:t>
            </a:r>
            <a:r>
              <a:rPr lang="en-US" altLang="zh-CN" dirty="0"/>
              <a:t>size</a:t>
            </a:r>
            <a:r>
              <a:rPr lang="zh-CN" altLang="zh-CN" dirty="0"/>
              <a:t>通常较小（例如，</a:t>
            </a:r>
            <a:r>
              <a:rPr lang="en-US" altLang="zh-CN" dirty="0"/>
              <a:t>16 B</a:t>
            </a:r>
            <a:r>
              <a:rPr lang="zh-CN" altLang="zh-CN" dirty="0"/>
              <a:t>）</a:t>
            </a:r>
            <a:r>
              <a:rPr lang="en-US" altLang="zh-CN" dirty="0"/>
              <a:t>[7</a:t>
            </a:r>
            <a:r>
              <a:rPr lang="zh-CN" altLang="zh-CN" dirty="0"/>
              <a:t>，</a:t>
            </a:r>
            <a:r>
              <a:rPr lang="en-US" altLang="zh-CN" dirty="0"/>
              <a:t>8</a:t>
            </a:r>
            <a:r>
              <a:rPr lang="zh-CN" altLang="zh-CN" dirty="0"/>
              <a:t>，</a:t>
            </a:r>
            <a:r>
              <a:rPr lang="en-US" altLang="zh-CN" dirty="0"/>
              <a:t>11</a:t>
            </a:r>
            <a:r>
              <a:rPr lang="zh-CN" altLang="zh-CN" dirty="0"/>
              <a:t>，</a:t>
            </a:r>
            <a:r>
              <a:rPr lang="en-US" altLang="zh-CN" dirty="0"/>
              <a:t>22</a:t>
            </a:r>
            <a:r>
              <a:rPr lang="zh-CN" altLang="zh-CN" dirty="0"/>
              <a:t>，</a:t>
            </a:r>
            <a:r>
              <a:rPr lang="en-US" altLang="zh-CN" dirty="0"/>
              <a:t>35]</a:t>
            </a:r>
            <a:r>
              <a:rPr lang="zh-CN" altLang="zh-CN" dirty="0"/>
              <a:t>，</a:t>
            </a:r>
            <a:r>
              <a:rPr lang="en-US" altLang="zh-CN" dirty="0"/>
              <a:t>Value Size</a:t>
            </a:r>
            <a:r>
              <a:rPr lang="zh-CN" altLang="zh-CN" dirty="0"/>
              <a:t>可变化的幅度较大（例如，</a:t>
            </a:r>
            <a:r>
              <a:rPr lang="en-US" altLang="zh-CN" dirty="0"/>
              <a:t>100 B</a:t>
            </a:r>
            <a:r>
              <a:rPr lang="zh-CN" altLang="zh-CN" dirty="0"/>
              <a:t>到大于</a:t>
            </a:r>
            <a:r>
              <a:rPr lang="en-US" altLang="zh-CN" dirty="0"/>
              <a:t>4 KB</a:t>
            </a:r>
            <a:r>
              <a:rPr lang="zh-CN" altLang="zh-CN" dirty="0"/>
              <a:t>）</a:t>
            </a:r>
            <a:r>
              <a:rPr lang="en-US" altLang="zh-CN" dirty="0"/>
              <a:t>[6</a:t>
            </a:r>
            <a:r>
              <a:rPr lang="zh-CN" altLang="zh-CN" dirty="0"/>
              <a:t>，</a:t>
            </a:r>
            <a:r>
              <a:rPr lang="en-US" altLang="zh-CN" dirty="0"/>
              <a:t>11</a:t>
            </a:r>
            <a:r>
              <a:rPr lang="zh-CN" altLang="zh-CN" dirty="0"/>
              <a:t>，</a:t>
            </a:r>
            <a:r>
              <a:rPr lang="en-US" altLang="zh-CN" dirty="0"/>
              <a:t>22</a:t>
            </a:r>
            <a:r>
              <a:rPr lang="zh-CN" altLang="zh-CN" dirty="0"/>
              <a:t>，</a:t>
            </a:r>
            <a:r>
              <a:rPr lang="en-US" altLang="zh-CN" dirty="0"/>
              <a:t>28</a:t>
            </a:r>
            <a:r>
              <a:rPr lang="zh-CN" altLang="zh-CN" dirty="0"/>
              <a:t>，</a:t>
            </a:r>
            <a:r>
              <a:rPr lang="en-US" altLang="zh-CN" dirty="0"/>
              <a:t>32</a:t>
            </a:r>
            <a:r>
              <a:rPr lang="zh-CN" altLang="zh-CN" dirty="0"/>
              <a:t>，</a:t>
            </a:r>
            <a:r>
              <a:rPr lang="en-US" altLang="zh-CN" dirty="0"/>
              <a:t>49]</a:t>
            </a:r>
            <a:r>
              <a:rPr lang="zh-CN" altLang="zh-CN" dirty="0"/>
              <a:t>。</a:t>
            </a:r>
            <a:r>
              <a:rPr lang="en-US" altLang="zh-CN" dirty="0" err="1"/>
              <a:t>WiscKey</a:t>
            </a:r>
            <a:r>
              <a:rPr lang="zh-CN" altLang="zh-CN" dirty="0"/>
              <a:t>旨在为这些场景的键值大小提供高性能。</a:t>
            </a:r>
          </a:p>
          <a:p>
            <a:pPr marL="914400" lvl="1" indent="-457200">
              <a:lnSpc>
                <a:spcPct val="200000"/>
              </a:lnSpc>
              <a:buFontTx/>
              <a:buAutoNum type="arabicPeriod" startAt="3"/>
            </a:pPr>
            <a:endParaRPr lang="zh-CN" altLang="zh-CN" dirty="0"/>
          </a:p>
          <a:p>
            <a:pPr marL="914400" lvl="1" indent="-457200">
              <a:lnSpc>
                <a:spcPct val="200000"/>
              </a:lnSpc>
              <a:buAutoNum type="arabicPeriod" startAt="3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946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C5F8AFC-70FC-4042-8D82-C72E6EAE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725" y="314635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WiscKey</a:t>
            </a:r>
            <a:endParaRPr lang="zh-CN" altLang="en-US" sz="2400" b="1" dirty="0">
              <a:latin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D3A843C-1A0B-C64F-9339-F12FFE789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" y="1673036"/>
            <a:ext cx="5923280" cy="382352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08EEDD8-D6A4-1043-987A-F180E7192B2F}"/>
              </a:ext>
            </a:extLst>
          </p:cNvPr>
          <p:cNvSpPr txBox="1"/>
          <p:nvPr/>
        </p:nvSpPr>
        <p:spPr>
          <a:xfrm>
            <a:off x="6583680" y="2182170"/>
            <a:ext cx="5323840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000" b="1" dirty="0"/>
              <a:t>Query:</a:t>
            </a:r>
            <a:r>
              <a:rPr kumimoji="1" lang="zh-CN" altLang="en-US" sz="2000" dirty="0"/>
              <a:t>首先在</a:t>
            </a:r>
            <a:r>
              <a:rPr kumimoji="1" lang="en-US" altLang="zh-CN" sz="2000" dirty="0"/>
              <a:t>buffer</a:t>
            </a:r>
            <a:r>
              <a:rPr kumimoji="1" lang="zh-CN" altLang="en-US" sz="2000" dirty="0"/>
              <a:t>中查找，然后从</a:t>
            </a:r>
            <a:r>
              <a:rPr kumimoji="1" lang="en-US" altLang="zh-CN" sz="2000" dirty="0" err="1"/>
              <a:t>lsm</a:t>
            </a:r>
            <a:r>
              <a:rPr kumimoji="1" lang="zh-CN" altLang="en-US" sz="2000" dirty="0"/>
              <a:t>中查找</a:t>
            </a:r>
            <a:r>
              <a:rPr kumimoji="1" lang="en-US" altLang="zh-CN" sz="2000" dirty="0"/>
              <a:t>key</a:t>
            </a:r>
            <a:r>
              <a:rPr kumimoji="1" lang="zh-CN" altLang="en-US" sz="2000" dirty="0"/>
              <a:t>对应的</a:t>
            </a:r>
            <a:r>
              <a:rPr kumimoji="1" lang="en-US" altLang="zh-CN" sz="2000" dirty="0"/>
              <a:t>vlog</a:t>
            </a:r>
            <a:r>
              <a:rPr kumimoji="1" lang="zh-CN" altLang="en-US" sz="2000" dirty="0"/>
              <a:t>中偏移值和</a:t>
            </a:r>
            <a:r>
              <a:rPr kumimoji="1" lang="en-US" altLang="zh-CN" sz="2000" dirty="0"/>
              <a:t>value</a:t>
            </a:r>
            <a:r>
              <a:rPr kumimoji="1" lang="zh-CN" altLang="en-US" sz="2000" dirty="0"/>
              <a:t>大小。</a:t>
            </a:r>
            <a:endParaRPr kumimoji="1" lang="en-US" altLang="zh-CN" sz="2000" dirty="0"/>
          </a:p>
          <a:p>
            <a:pPr>
              <a:lnSpc>
                <a:spcPct val="150000"/>
              </a:lnSpc>
            </a:pPr>
            <a:r>
              <a:rPr kumimoji="1" lang="en-US" altLang="zh-CN" sz="2000" b="1" dirty="0"/>
              <a:t>Insert:</a:t>
            </a:r>
            <a:r>
              <a:rPr kumimoji="1" lang="zh-CN" altLang="en-US" sz="2000" dirty="0"/>
              <a:t>首先写入缓冲区，缓冲区满了写入</a:t>
            </a:r>
            <a:r>
              <a:rPr kumimoji="1" lang="en-US" altLang="zh-CN" sz="2000" dirty="0"/>
              <a:t>vlog</a:t>
            </a:r>
            <a:r>
              <a:rPr kumimoji="1" lang="zh-CN" altLang="en-US" sz="2000" dirty="0"/>
              <a:t>，再写入</a:t>
            </a:r>
            <a:r>
              <a:rPr kumimoji="1" lang="en-US" altLang="zh-CN" sz="2000" dirty="0" err="1"/>
              <a:t>lsm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291146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C5F8AFC-70FC-4042-8D82-C72E6EAE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725" y="314635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  <a:endParaRPr lang="zh-CN" altLang="en-US" sz="2400" b="1" dirty="0">
              <a:latin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1E6452D-738B-41C0-B497-765404E02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5" y="1150856"/>
            <a:ext cx="4858428" cy="383911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A023CC2-91B8-4885-8976-1A8847D7E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50856"/>
            <a:ext cx="4696480" cy="385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124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C5F8AFC-70FC-4042-8D82-C72E6EAE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725" y="314635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  <a:endParaRPr lang="zh-CN" altLang="en-US" sz="2400" b="1" dirty="0">
              <a:latin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58F012D-1A2C-4189-90A5-2D811DCD6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82" y="998749"/>
            <a:ext cx="6141165" cy="531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081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C5F8AFC-70FC-4042-8D82-C72E6EAE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725" y="314635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  <a:endParaRPr lang="zh-CN" altLang="en-US" sz="2400" b="1" dirty="0">
              <a:latin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23DA058-A4BA-C147-9D4F-600EFA6E3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05" y="1414430"/>
            <a:ext cx="11596989" cy="468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3628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C5F8AFC-70FC-4042-8D82-C72E6EAE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725" y="314635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  <a:endParaRPr lang="zh-CN" altLang="en-US" sz="2400" b="1" dirty="0">
              <a:latin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A0EA82F-ECEE-5343-AAF4-26788C716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543" y="1354712"/>
            <a:ext cx="11342914" cy="491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41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3A074A3C-F5F7-4287-97E7-A8F1163D7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0933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+mn-lt"/>
              </a:rPr>
              <a:t>Outline</a:t>
            </a:r>
            <a:endParaRPr lang="zh-CN" altLang="en-US" sz="2400" b="1" dirty="0">
              <a:latin typeface="+mn-lt"/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A3DB4DC-D0F5-41D6-8085-A98D9D759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1019" y="1729290"/>
            <a:ext cx="10559143" cy="4085264"/>
          </a:xfrm>
        </p:spPr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Introduce</a:t>
            </a:r>
          </a:p>
          <a:p>
            <a:endParaRPr lang="en-US" altLang="zh-C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  <a:p>
            <a:endParaRPr lang="en-US" altLang="zh-C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WiscKey</a:t>
            </a:r>
            <a:endParaRPr lang="en-US" altLang="zh-C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34673333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C5F8AFC-70FC-4042-8D82-C72E6EAE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725" y="314635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  <a:endParaRPr lang="zh-CN" altLang="en-US" sz="2400" b="1" dirty="0">
              <a:latin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E45EA70-BC17-084D-BFF2-5356AB2E0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45" y="1436043"/>
            <a:ext cx="11260710" cy="448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2637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C5F8AFC-70FC-4042-8D82-C72E6EAE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725" y="314635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  <a:endParaRPr lang="zh-CN" altLang="en-US" sz="2400" b="1" dirty="0">
              <a:latin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9084F97-C467-7F47-8BDA-0A9972EC1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3722913"/>
            <a:ext cx="4396075" cy="262073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EDDE3D5-796E-EA45-B275-DA2167DE6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0166"/>
            <a:ext cx="12192000" cy="301400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D2D4D50-B585-D345-AB8C-796010BE4265}"/>
              </a:ext>
            </a:extLst>
          </p:cNvPr>
          <p:cNvSpPr txBox="1"/>
          <p:nvPr/>
        </p:nvSpPr>
        <p:spPr>
          <a:xfrm>
            <a:off x="5823856" y="3998328"/>
            <a:ext cx="6117771" cy="2345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figure shows the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LevelDB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RocksDB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WiscKey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various YCSB workloads. The X-axis corresponds to different workloads, and the Y-axis shows the performance normalized to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LevelDB’s</a:t>
            </a:r>
            <a:r>
              <a:rPr kumimoji="1"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performance.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17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29950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+mn-lt"/>
              </a:rPr>
              <a:t>Q &amp; A</a:t>
            </a:r>
            <a:endParaRPr lang="zh-CN" altLang="en-US" sz="2400" b="1" dirty="0">
              <a:latin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543169" y="4008261"/>
            <a:ext cx="2719720" cy="646331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3600" b="1" spc="50" dirty="0">
                <a:ln w="9525" cmpd="sng">
                  <a:noFill/>
                  <a:prstDash val="solid"/>
                </a:ln>
                <a:solidFill>
                  <a:srgbClr val="9C0C15"/>
                </a:solidFill>
                <a:effectLst/>
              </a:rPr>
              <a:t>Thank You!</a:t>
            </a:r>
            <a:endParaRPr lang="zh-CN" altLang="en-US" sz="3600" b="1" spc="50" dirty="0">
              <a:ln w="9525" cmpd="sng">
                <a:noFill/>
                <a:prstDash val="solid"/>
              </a:ln>
              <a:solidFill>
                <a:srgbClr val="9C0C15"/>
              </a:solidFill>
              <a:effectLst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5104" y="2632480"/>
            <a:ext cx="2981960" cy="110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146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Introduce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11176000" cy="6083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随机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read/write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性能和顺序性能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read/write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相差很大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百倍甚至千倍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在例如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B-tree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中，一次小的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可能涉及到多个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write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，效率低。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LSM-tree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通过将小的随机写转化为顺序写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immutable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批量顺序写来提高写性能。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但是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LSM-tree I/O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放大很重（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倍或者更高），在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中这是一种折衷的方案。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</a:p>
          <a:p>
            <a:pPr>
              <a:lnSpc>
                <a:spcPct val="150000"/>
              </a:lnSpc>
            </a:pP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11803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Introduce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11176000" cy="5344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正在取代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相比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有以下新特点：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随机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read/write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性能与顺序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read/write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性能之间的差距和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HDD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相比小得多（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倍），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LSM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顺序写收益降低。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具有高度并行性，如何利用并行性提高性能。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由于写放大很严重，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寿命被缩短。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由于上述因素，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LSM-tree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中吞吐量减小了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90%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，并且写负载增加了十倍。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</a:p>
          <a:p>
            <a:pPr>
              <a:lnSpc>
                <a:spcPct val="150000"/>
              </a:lnSpc>
            </a:pP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180029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Introduce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11176000" cy="2528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Wisckey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键值分离思想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</a:p>
          <a:p>
            <a:pPr>
              <a:lnSpc>
                <a:spcPct val="150000"/>
              </a:lnSpc>
            </a:pPr>
            <a:endParaRPr kumimoji="1" lang="en-US" altLang="zh-CN" sz="20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BA6E188-B64A-41B5-8CA8-96B1541A4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627" y="2128656"/>
            <a:ext cx="6058746" cy="260068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13DEFE1-6BE8-428D-9759-9CBA715076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4240" y="2368083"/>
            <a:ext cx="1848108" cy="35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534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11176000" cy="354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LSM-tree: 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levelDB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为例，插入和查找过程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Flush: immutable 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写入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L0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Compaction: Li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Li+1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合并 （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0&lt;=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&lt;n)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</a:p>
          <a:p>
            <a:pPr>
              <a:lnSpc>
                <a:spcPct val="150000"/>
              </a:lnSpc>
            </a:pPr>
            <a:endParaRPr kumimoji="1" lang="en-US" altLang="zh-CN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1D85345-6DC9-44E5-92A6-AB1A68512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6993" y="1657102"/>
            <a:ext cx="4725059" cy="354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79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4663F53-F66C-BA43-882F-E3BC5411C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086" y="1004449"/>
            <a:ext cx="6975276" cy="5218087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4521200" cy="3776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 and Read Amplification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Amplification :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查找一个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最差的情况要遍历所有的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memtable,immutable,L0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上所有的</a:t>
            </a:r>
            <a:r>
              <a:rPr kumimoji="1"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SSTable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更高级上的每个一</a:t>
            </a:r>
            <a:r>
              <a:rPr kumimoji="1"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SSTable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Amplification :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写操作可能出发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flush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compaction</a:t>
            </a:r>
          </a:p>
        </p:txBody>
      </p:sp>
    </p:spTree>
    <p:extLst>
      <p:ext uri="{BB962C8B-B14F-4D97-AF65-F5344CB8AC3E}">
        <p14:creationId xmlns:p14="http://schemas.microsoft.com/office/powerpoint/2010/main" val="4209512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11084560" cy="1555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 Storage Hardware :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虽然 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上随机性能依然没有顺序性能好，但是相对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来说更加出色，并且因为并行性原因，在某些条件（读取一定大小）时，随机性能可以与顺序性能相等。</a:t>
            </a:r>
            <a:endParaRPr lang="en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FFBF023-C8FA-48D8-80FF-65FA36B26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5016" y="2344264"/>
            <a:ext cx="4887007" cy="410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257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3DD398-3F73-48F4-8D6F-CA1DDC82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776"/>
            <a:ext cx="9601200" cy="684114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8E5781-8141-8844-AC4A-BD02E144C668}"/>
              </a:ext>
            </a:extLst>
          </p:cNvPr>
          <p:cNvSpPr txBox="1"/>
          <p:nvPr/>
        </p:nvSpPr>
        <p:spPr>
          <a:xfrm>
            <a:off x="396240" y="1280160"/>
            <a:ext cx="11084560" cy="3582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1: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由于键值分离，范围查询设计随机访问（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vlog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中），如何提高性能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第一，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上随机性能与顺序性能差距比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小，并且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SSD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上高并行能力可以弥补这种差距。第二，通过预取机制提高性能。</a:t>
            </a:r>
            <a:endParaRPr lang="en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73025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7255</TotalTime>
  <Words>1101</Words>
  <Application>Microsoft Office PowerPoint</Application>
  <PresentationFormat>宽屏</PresentationFormat>
  <Paragraphs>100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等线</vt:lpstr>
      <vt:lpstr>Arial</vt:lpstr>
      <vt:lpstr>Arial Black</vt:lpstr>
      <vt:lpstr>Franklin Gothic Book</vt:lpstr>
      <vt:lpstr>Times New Roman</vt:lpstr>
      <vt:lpstr>Wingdings</vt:lpstr>
      <vt:lpstr>Crop</vt:lpstr>
      <vt:lpstr>WiscKey: Separating Keys from Values  in SSD-Conscious Storage </vt:lpstr>
      <vt:lpstr>Outline</vt:lpstr>
      <vt:lpstr>Introduce</vt:lpstr>
      <vt:lpstr>Introduce</vt:lpstr>
      <vt:lpstr>Introduce</vt:lpstr>
      <vt:lpstr>BackGround</vt:lpstr>
      <vt:lpstr>Motivation</vt:lpstr>
      <vt:lpstr>Motivation</vt:lpstr>
      <vt:lpstr>Challenges</vt:lpstr>
      <vt:lpstr>Challenges</vt:lpstr>
      <vt:lpstr>Challenges</vt:lpstr>
      <vt:lpstr>Challenges</vt:lpstr>
      <vt:lpstr>WiscKey</vt:lpstr>
      <vt:lpstr>WiscKey</vt:lpstr>
      <vt:lpstr>WiscKey</vt:lpstr>
      <vt:lpstr>Evaluation</vt:lpstr>
      <vt:lpstr>Evaluation</vt:lpstr>
      <vt:lpstr>Evaluation</vt:lpstr>
      <vt:lpstr>Evaluation</vt:lpstr>
      <vt:lpstr>Evaluation</vt:lpstr>
      <vt:lpstr>Evaluation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Exploration for Multiple Level Cell based Non-volatile FPGAs</dc:title>
  <dc:creator>sdu_lk</dc:creator>
  <cp:lastModifiedBy>jhfb2335062719@outlook.com</cp:lastModifiedBy>
  <cp:revision>397</cp:revision>
  <dcterms:created xsi:type="dcterms:W3CDTF">2017-10-16T12:06:47Z</dcterms:created>
  <dcterms:modified xsi:type="dcterms:W3CDTF">2022-04-23T03:14:38Z</dcterms:modified>
</cp:coreProperties>
</file>